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  <p:sldMasterId id="2147483802" r:id="rId2"/>
  </p:sldMasterIdLst>
  <p:notesMasterIdLst>
    <p:notesMasterId r:id="rId50"/>
  </p:notesMasterIdLst>
  <p:sldIdLst>
    <p:sldId id="256" r:id="rId3"/>
    <p:sldId id="257" r:id="rId4"/>
    <p:sldId id="258" r:id="rId5"/>
    <p:sldId id="259" r:id="rId6"/>
    <p:sldId id="263" r:id="rId7"/>
    <p:sldId id="264" r:id="rId8"/>
    <p:sldId id="260" r:id="rId9"/>
    <p:sldId id="261" r:id="rId10"/>
    <p:sldId id="262" r:id="rId11"/>
    <p:sldId id="277" r:id="rId12"/>
    <p:sldId id="279" r:id="rId13"/>
    <p:sldId id="280" r:id="rId14"/>
    <p:sldId id="281" r:id="rId15"/>
    <p:sldId id="283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84" r:id="rId28"/>
    <p:sldId id="285" r:id="rId29"/>
    <p:sldId id="287" r:id="rId30"/>
    <p:sldId id="288" r:id="rId31"/>
    <p:sldId id="289" r:id="rId32"/>
    <p:sldId id="290" r:id="rId33"/>
    <p:sldId id="304" r:id="rId34"/>
    <p:sldId id="278" r:id="rId35"/>
    <p:sldId id="30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2" r:id="rId47"/>
    <p:sldId id="303" r:id="rId48"/>
    <p:sldId id="27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21" autoAdjust="0"/>
    <p:restoredTop sz="94660"/>
  </p:normalViewPr>
  <p:slideViewPr>
    <p:cSldViewPr snapToGrid="0">
      <p:cViewPr varScale="1">
        <p:scale>
          <a:sx n="66" d="100"/>
          <a:sy n="66" d="100"/>
        </p:scale>
        <p:origin x="2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966DB-21F8-45CD-BACC-26D11D93DA62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441BE-49A3-4FD5-9501-A9EF3FF72A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441BE-49A3-4FD5-9501-A9EF3FF72A51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5997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628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50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3507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88B81F-D4C7-401E-8A36-D6E639146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DCC2C07-43E8-45D0-9A10-668E53EBF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743F04-C37F-4460-BDA6-074D022A6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AA305A-CA0B-4578-B50F-45E918D1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797FCE-6F83-4809-9996-47C42382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016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005285-A585-43DB-A7C5-1F5233C4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8AEEDD-7692-450E-BA39-73E76FFEE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282D02-A6F3-4D62-972C-1079376E9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2773B7-2CF9-4347-B4AF-B30363D97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ECCAB-C27F-4965-A2A5-0939F040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468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0D93BA-932F-4FCC-95E7-A8D037DF8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71545B-7C93-438D-8B1F-59A6FFDC5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1991E5-306C-4BEB-BF54-3A400F74E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A86279-B6AD-4DF5-ACF9-98EBB61BE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DECDCD-9912-42E3-A4AD-C07E3B2B2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84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D1C9F-97EC-425A-BA15-0ACEC94D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D61F6E-A00C-4A3D-A5A0-324CFF435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E3A33EA-2E79-401F-9BA8-4A285854B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234A9A-71C2-458D-950C-F90399DB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7FA613E-498B-406C-B240-D990A3C2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E3D632-2B4A-481D-BBB3-DE05A3CC6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973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47AF9D-5591-42B6-80F9-9D8764B79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4595DA-EEFC-43A2-A824-484B6A68C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B52FE0-D312-45C8-8513-CE70BA7A0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7350E01-3DAA-46E5-803F-36373AA1A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FF9110F-0B29-4BA1-869E-CC5D18274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5B19DC1-CA57-4930-8BCF-64B050818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02DFB9C-3983-4E50-8896-72E37FD1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0B2FE4A-636A-49F5-BD80-C4A284BB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044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9BA90A-2A70-459A-8E30-44642DB6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A314B8-82F3-45A1-B553-8F3A255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14843D7-DFE2-4605-A63C-72866A21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94567E-709C-47C0-8283-F56CCBC6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784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5EB0E5F-446D-41E6-99F7-CE24E4D1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CECA845-402D-4ADA-8186-F7E884960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644F30-5702-4E2A-9C60-ABC4FF43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3527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EE3635-5868-457A-8085-40B08F0C0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136E81-97A8-48CB-945F-DA4EC9581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56F2AA8-5D3B-4D5A-864C-7671FA578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B99952-5DA1-497E-B06E-0D7FAB780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30C74C1-6112-4792-AEDC-64FDFE5C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1C6366-EB05-4D63-95A6-9C031695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1017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395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5C58BB-43A6-4226-B11B-799E9B26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D17C927-5D30-4227-AAE3-D1C83F46F6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361700-E3FC-4549-BC14-4F0BF8946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BC60963-6DC8-40AC-830F-6ADA50FE6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4951FA6-5137-4DDD-903C-29EC98E6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DF8E7A-4906-4B8C-A6A9-57F6B7407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98511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0B4F16-450D-4551-8C5A-D38A51F5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705E8FA-7E98-42AD-A2B7-0D4C38D01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410E20-7E32-4F1E-ABFC-D71A055D7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37C27A-F264-4CC4-8C86-B3ED1E7D1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910199-06A3-4E8E-BD71-B9CEBA9B5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50716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CC5FC45-2411-4E6A-949C-1829E11FC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FE3BDF7-C6FE-406D-925A-3E0AEDA63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559DE0-F5CD-4B4A-85D7-0644D76A4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8C1030-6C15-4F07-A8FE-56179D78D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498B57-5691-46A6-8F68-68AD3C01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485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083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057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225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716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5124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1260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78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6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B5F245B-B2D1-4849-BC5D-D0E9512F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84DC7E-C30F-4B95-9477-E6B8556F5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F18D67-C42D-4733-AF94-C0B6FACAF1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2678F-86B9-4579-9E38-7E1AB27C02A1}" type="datetimeFigureOut">
              <a:rPr lang="fr-FR" smtClean="0"/>
              <a:t>11/05/2018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94C941-C5FA-4049-BDED-8C4FC42D6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114E92-0636-4A47-8FC6-9654D5CDA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24D51-2E75-47AA-BB1E-A48216925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00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61FD5EA-E6FB-4EE5-8499-54C55185E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0" y="3958363"/>
            <a:ext cx="3445388" cy="2030047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43124A3F-BF54-47C6-ADD4-68FEA170E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9951" y="3236547"/>
            <a:ext cx="8887793" cy="1443631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Trabelsi Oussema | </a:t>
            </a:r>
            <a:r>
              <a:rPr lang="fr-FR" b="1" dirty="0" err="1"/>
              <a:t>Solofo</a:t>
            </a:r>
            <a:r>
              <a:rPr lang="fr-FR" b="1" dirty="0"/>
              <a:t> </a:t>
            </a:r>
            <a:r>
              <a:rPr lang="fr-FR" b="1" dirty="0" err="1"/>
              <a:t>Rabonarijaona</a:t>
            </a:r>
            <a:endParaRPr lang="fr-FR" b="1" dirty="0"/>
          </a:p>
          <a:p>
            <a:pPr algn="ctr"/>
            <a:r>
              <a:rPr lang="fr-FR" b="1" dirty="0"/>
              <a:t>L3 info | TALN</a:t>
            </a:r>
          </a:p>
          <a:p>
            <a:pPr algn="ctr"/>
            <a:r>
              <a:rPr lang="fr-FR" sz="1600" b="1" dirty="0"/>
              <a:t>Professeur : François </a:t>
            </a:r>
            <a:r>
              <a:rPr lang="fr-FR" sz="1600" b="1" dirty="0" err="1"/>
              <a:t>Jaquenet</a:t>
            </a:r>
            <a:r>
              <a:rPr lang="fr-FR" sz="1600" b="1" dirty="0"/>
              <a:t> </a:t>
            </a:r>
          </a:p>
          <a:p>
            <a:pPr algn="ctr"/>
            <a:endParaRPr lang="fr-FR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6F0EAB6-685B-458D-B4CF-1AB23E207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744" y="3958363"/>
            <a:ext cx="1691706" cy="2030047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CF4D69E-C4DE-4C3B-9636-DB3CE7D878D9}"/>
              </a:ext>
            </a:extLst>
          </p:cNvPr>
          <p:cNvSpPr txBox="1">
            <a:spLocks/>
          </p:cNvSpPr>
          <p:nvPr/>
        </p:nvSpPr>
        <p:spPr>
          <a:xfrm>
            <a:off x="1952209" y="1433625"/>
            <a:ext cx="4743930" cy="1352511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/>
              <a:t>Text</a:t>
            </a:r>
            <a:r>
              <a:rPr lang="fr-FR" dirty="0"/>
              <a:t> Mining</a:t>
            </a:r>
            <a:br>
              <a:rPr lang="fr-FR" dirty="0"/>
            </a:b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72D8F9E-EB59-41CD-9B37-B4AE82849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664" y="1547127"/>
            <a:ext cx="1745174" cy="135251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DE410F7-4396-4344-8042-56AB1186E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0" y="2480268"/>
            <a:ext cx="2633290" cy="1443631"/>
          </a:xfrm>
          <a:prstGeom prst="rect">
            <a:avLst/>
          </a:prstGeom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445E49FB-CE15-4779-97B2-2EAA4C489551}"/>
              </a:ext>
            </a:extLst>
          </p:cNvPr>
          <p:cNvSpPr txBox="1">
            <a:spLocks/>
          </p:cNvSpPr>
          <p:nvPr/>
        </p:nvSpPr>
        <p:spPr>
          <a:xfrm>
            <a:off x="5248268" y="926590"/>
            <a:ext cx="4743930" cy="1352511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>
                <a:solidFill>
                  <a:srgbClr val="0070C0"/>
                </a:solidFill>
              </a:rPr>
              <a:t>with</a:t>
            </a:r>
            <a:r>
              <a:rPr lang="fr-FR" dirty="0">
                <a:solidFill>
                  <a:srgbClr val="0070C0"/>
                </a:solidFill>
              </a:rPr>
              <a:t> R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80D6DEBE-E7F1-4042-A378-FDBB2AA88717}"/>
              </a:ext>
            </a:extLst>
          </p:cNvPr>
          <p:cNvSpPr txBox="1">
            <a:spLocks/>
          </p:cNvSpPr>
          <p:nvPr/>
        </p:nvSpPr>
        <p:spPr>
          <a:xfrm>
            <a:off x="2233049" y="866104"/>
            <a:ext cx="6676911" cy="184712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dirty="0"/>
              <a:t>(</a:t>
            </a:r>
            <a:r>
              <a:rPr lang="fr-FR" sz="3600" dirty="0" err="1"/>
              <a:t>tm</a:t>
            </a:r>
            <a:r>
              <a:rPr lang="fr-FR" sz="3600" dirty="0"/>
              <a:t> </a:t>
            </a:r>
            <a:r>
              <a:rPr lang="fr-FR" sz="3600" dirty="0" err="1"/>
              <a:t>framework</a:t>
            </a:r>
            <a:r>
              <a:rPr lang="fr-FR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962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8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6FEC0-24C8-47C9-AD86-B2FFB06434BF}"/>
              </a:ext>
            </a:extLst>
          </p:cNvPr>
          <p:cNvSpPr/>
          <p:nvPr/>
        </p:nvSpPr>
        <p:spPr>
          <a:xfrm>
            <a:off x="2799472" y="812925"/>
            <a:ext cx="57114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chemeClr val="accent1"/>
                </a:solidFill>
              </a:rPr>
              <a:t>Catégorisation de Texte </a:t>
            </a:r>
          </a:p>
        </p:txBody>
      </p:sp>
      <p:pic>
        <p:nvPicPr>
          <p:cNvPr id="8" name="Picture 2" descr="Résultat de recherche d'images pour &quot;category logo&quot;">
            <a:extLst>
              <a:ext uri="{FF2B5EF4-FFF2-40B4-BE49-F238E27FC236}">
                <a16:creationId xmlns:a16="http://schemas.microsoft.com/office/drawing/2014/main" id="{264A9B3F-9AC8-4F33-80F6-07D0A3971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465" y="472956"/>
            <a:ext cx="1413288" cy="141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32A5ED5-372C-46BA-8C52-F29CC17AC96B}"/>
              </a:ext>
            </a:extLst>
          </p:cNvPr>
          <p:cNvSpPr txBox="1"/>
          <p:nvPr/>
        </p:nvSpPr>
        <p:spPr>
          <a:xfrm>
            <a:off x="3911803" y="2850936"/>
            <a:ext cx="3683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courrier indésirable (SPAM)</a:t>
            </a:r>
          </a:p>
        </p:txBody>
      </p:sp>
      <p:pic>
        <p:nvPicPr>
          <p:cNvPr id="2056" name="Picture 8" descr="Résultat de recherche d'images pour &quot;spam email logo png&quot;">
            <a:extLst>
              <a:ext uri="{FF2B5EF4-FFF2-40B4-BE49-F238E27FC236}">
                <a16:creationId xmlns:a16="http://schemas.microsoft.com/office/drawing/2014/main" id="{0121274D-2FD8-42BA-B339-40145FC4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24" y="2126699"/>
            <a:ext cx="2378159" cy="166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1BD7586-98F6-46BF-B9A0-74D79EA7EC27}"/>
              </a:ext>
            </a:extLst>
          </p:cNvPr>
          <p:cNvSpPr txBox="1"/>
          <p:nvPr/>
        </p:nvSpPr>
        <p:spPr>
          <a:xfrm>
            <a:off x="4578874" y="4459368"/>
            <a:ext cx="2632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Contenu sexuel</a:t>
            </a:r>
          </a:p>
        </p:txBody>
      </p:sp>
      <p:pic>
        <p:nvPicPr>
          <p:cNvPr id="2060" name="Picture 12" descr="Résultat de recherche d'images pour &quot;under 18 logo png&quot;">
            <a:extLst>
              <a:ext uri="{FF2B5EF4-FFF2-40B4-BE49-F238E27FC236}">
                <a16:creationId xmlns:a16="http://schemas.microsoft.com/office/drawing/2014/main" id="{7CC354C7-1D61-451D-A9F4-B2189DBC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618" y="3973115"/>
            <a:ext cx="1434169" cy="143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C4B0AA9D-3B9D-4C28-9ADD-2A002AC59520}"/>
              </a:ext>
            </a:extLst>
          </p:cNvPr>
          <p:cNvSpPr txBox="1"/>
          <p:nvPr/>
        </p:nvSpPr>
        <p:spPr>
          <a:xfrm>
            <a:off x="5655212" y="5407284"/>
            <a:ext cx="2632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7109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87B165-8DF3-4DC7-A4DC-BA884AFD2EB8}"/>
              </a:ext>
            </a:extLst>
          </p:cNvPr>
          <p:cNvSpPr/>
          <p:nvPr/>
        </p:nvSpPr>
        <p:spPr>
          <a:xfrm>
            <a:off x="2670517" y="1502901"/>
            <a:ext cx="68509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800" dirty="0">
                <a:solidFill>
                  <a:schemeClr val="accent1"/>
                </a:solidFill>
              </a:rPr>
              <a:t>Organisation Automatique des Documents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5852E-C44C-4AAA-BCC3-8D2E27910061}"/>
              </a:ext>
            </a:extLst>
          </p:cNvPr>
          <p:cNvSpPr/>
          <p:nvPr/>
        </p:nvSpPr>
        <p:spPr>
          <a:xfrm>
            <a:off x="4832255" y="3072561"/>
            <a:ext cx="25274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(</a:t>
            </a:r>
            <a:r>
              <a:rPr lang="fr-FR" sz="2800" b="1" dirty="0" err="1"/>
              <a:t>text</a:t>
            </a:r>
            <a:r>
              <a:rPr lang="fr-FR" sz="2800" b="1" dirty="0"/>
              <a:t> clustering)</a:t>
            </a:r>
          </a:p>
        </p:txBody>
      </p:sp>
      <p:pic>
        <p:nvPicPr>
          <p:cNvPr id="3074" name="Picture 2" descr="Image associée">
            <a:extLst>
              <a:ext uri="{FF2B5EF4-FFF2-40B4-BE49-F238E27FC236}">
                <a16:creationId xmlns:a16="http://schemas.microsoft.com/office/drawing/2014/main" id="{C42B79E7-DE25-4E90-9909-13E2EA0E1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733" y="370602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ésultat de recherche d'images pour &quot;document logo&quot;">
            <a:extLst>
              <a:ext uri="{FF2B5EF4-FFF2-40B4-BE49-F238E27FC236}">
                <a16:creationId xmlns:a16="http://schemas.microsoft.com/office/drawing/2014/main" id="{8BFA0D88-79ED-4CE9-8077-A69A5F0A9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40" y="3595781"/>
            <a:ext cx="1720562" cy="172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ésultat de recherche d'images pour &quot;document logo&quot;">
            <a:extLst>
              <a:ext uri="{FF2B5EF4-FFF2-40B4-BE49-F238E27FC236}">
                <a16:creationId xmlns:a16="http://schemas.microsoft.com/office/drawing/2014/main" id="{F6F96DE9-AC16-4CFA-8538-3CBF9E6C4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3582">
            <a:off x="1226623" y="4310889"/>
            <a:ext cx="1720562" cy="172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ésultat de recherche d'images pour &quot;document logo&quot;">
            <a:extLst>
              <a:ext uri="{FF2B5EF4-FFF2-40B4-BE49-F238E27FC236}">
                <a16:creationId xmlns:a16="http://schemas.microsoft.com/office/drawing/2014/main" id="{13EC53EE-5124-4527-9843-DDD0FBA82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2573">
            <a:off x="2138390" y="3243524"/>
            <a:ext cx="1569661" cy="156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32FE0E-B15A-4F1E-8EBF-D6C7322F3350}"/>
              </a:ext>
            </a:extLst>
          </p:cNvPr>
          <p:cNvSpPr/>
          <p:nvPr/>
        </p:nvSpPr>
        <p:spPr>
          <a:xfrm>
            <a:off x="3393028" y="4680893"/>
            <a:ext cx="1994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x200000000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369CC-0292-47E5-B4DF-BF06932B1A80}"/>
              </a:ext>
            </a:extLst>
          </p:cNvPr>
          <p:cNvSpPr/>
          <p:nvPr/>
        </p:nvSpPr>
        <p:spPr>
          <a:xfrm>
            <a:off x="5860283" y="4515289"/>
            <a:ext cx="13536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0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70612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87B165-8DF3-4DC7-A4DC-BA884AFD2EB8}"/>
              </a:ext>
            </a:extLst>
          </p:cNvPr>
          <p:cNvSpPr/>
          <p:nvPr/>
        </p:nvSpPr>
        <p:spPr>
          <a:xfrm>
            <a:off x="2421944" y="706374"/>
            <a:ext cx="68509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800" dirty="0">
                <a:solidFill>
                  <a:schemeClr val="accent1"/>
                </a:solidFill>
              </a:rPr>
              <a:t>Analyse Sentimentale</a:t>
            </a:r>
          </a:p>
        </p:txBody>
      </p:sp>
      <p:pic>
        <p:nvPicPr>
          <p:cNvPr id="4098" name="Picture 2" descr="Image associée">
            <a:extLst>
              <a:ext uri="{FF2B5EF4-FFF2-40B4-BE49-F238E27FC236}">
                <a16:creationId xmlns:a16="http://schemas.microsoft.com/office/drawing/2014/main" id="{342D2C60-F696-4A59-96B0-0CCE0120B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448" y="1957155"/>
            <a:ext cx="2142464" cy="214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ésultat de recherche d'images pour &quot;social media png&quot;">
            <a:extLst>
              <a:ext uri="{FF2B5EF4-FFF2-40B4-BE49-F238E27FC236}">
                <a16:creationId xmlns:a16="http://schemas.microsoft.com/office/drawing/2014/main" id="{179E7C81-8DC2-4AFF-A0B1-F55E93EC0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821" y="1566274"/>
            <a:ext cx="2898769" cy="289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ésultat de recherche d'images pour &quot;group discussion logo png&quot;">
            <a:extLst>
              <a:ext uri="{FF2B5EF4-FFF2-40B4-BE49-F238E27FC236}">
                <a16:creationId xmlns:a16="http://schemas.microsoft.com/office/drawing/2014/main" id="{DB6D5CC2-A5DF-42E7-BDBA-80C3FF114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156" y="1733573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ésultat de recherche d'images pour &quot;sentiment analysis png&quot;">
            <a:extLst>
              <a:ext uri="{FF2B5EF4-FFF2-40B4-BE49-F238E27FC236}">
                <a16:creationId xmlns:a16="http://schemas.microsoft.com/office/drawing/2014/main" id="{FAE34B60-C7B1-41C2-B4AE-15F74D810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845" y="4245251"/>
            <a:ext cx="3217112" cy="2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73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87B165-8DF3-4DC7-A4DC-BA884AFD2EB8}"/>
              </a:ext>
            </a:extLst>
          </p:cNvPr>
          <p:cNvSpPr/>
          <p:nvPr/>
        </p:nvSpPr>
        <p:spPr>
          <a:xfrm>
            <a:off x="2421944" y="706374"/>
            <a:ext cx="68509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800" dirty="0">
                <a:solidFill>
                  <a:schemeClr val="accent1"/>
                </a:solidFill>
              </a:rPr>
              <a:t>Extraire les information </a:t>
            </a:r>
          </a:p>
          <a:p>
            <a:pPr algn="ctr"/>
            <a:r>
              <a:rPr lang="fr-FR" sz="4800" dirty="0">
                <a:solidFill>
                  <a:schemeClr val="accent1"/>
                </a:solidFill>
              </a:rPr>
              <a:t>Importantes </a:t>
            </a:r>
          </a:p>
          <a:p>
            <a:pPr algn="ctr"/>
            <a:endParaRPr lang="fr-FR" sz="4800"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Résultat de recherche d'images pour &quot;document logo png&quot;">
            <a:extLst>
              <a:ext uri="{FF2B5EF4-FFF2-40B4-BE49-F238E27FC236}">
                <a16:creationId xmlns:a16="http://schemas.microsoft.com/office/drawing/2014/main" id="{B63C8255-382C-41DB-B91B-6E81294C0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92" y="2259550"/>
            <a:ext cx="359092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1572D9EC-5BFF-4277-92A0-3B337FF257CD}"/>
              </a:ext>
            </a:extLst>
          </p:cNvPr>
          <p:cNvSpPr/>
          <p:nvPr/>
        </p:nvSpPr>
        <p:spPr>
          <a:xfrm>
            <a:off x="1296529" y="4567874"/>
            <a:ext cx="1125415" cy="10796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7C2C518-7D48-4D0B-8A77-89B4607BC6EE}"/>
              </a:ext>
            </a:extLst>
          </p:cNvPr>
          <p:cNvSpPr/>
          <p:nvPr/>
        </p:nvSpPr>
        <p:spPr>
          <a:xfrm>
            <a:off x="618466" y="3355145"/>
            <a:ext cx="1125415" cy="10796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2A88C3C-03BB-4CD4-AEC2-FED6BD121B35}"/>
              </a:ext>
            </a:extLst>
          </p:cNvPr>
          <p:cNvCxnSpPr>
            <a:cxnSpLocks/>
          </p:cNvCxnSpPr>
          <p:nvPr/>
        </p:nvCxnSpPr>
        <p:spPr>
          <a:xfrm flipV="1">
            <a:off x="1743881" y="3350199"/>
            <a:ext cx="3840993" cy="6991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EE01100-313D-4350-8FE3-635C3C395DC8}"/>
              </a:ext>
            </a:extLst>
          </p:cNvPr>
          <p:cNvCxnSpPr>
            <a:cxnSpLocks/>
          </p:cNvCxnSpPr>
          <p:nvPr/>
        </p:nvCxnSpPr>
        <p:spPr>
          <a:xfrm flipV="1">
            <a:off x="2421944" y="4483011"/>
            <a:ext cx="3840993" cy="6991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740500AA-60A5-40A9-9110-29FC24DD3759}"/>
              </a:ext>
            </a:extLst>
          </p:cNvPr>
          <p:cNvSpPr txBox="1"/>
          <p:nvPr/>
        </p:nvSpPr>
        <p:spPr>
          <a:xfrm>
            <a:off x="5661810" y="3079618"/>
            <a:ext cx="100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Dates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6C60D8-7033-438F-AC46-0EBD8ADD0C80}"/>
              </a:ext>
            </a:extLst>
          </p:cNvPr>
          <p:cNvSpPr/>
          <p:nvPr/>
        </p:nvSpPr>
        <p:spPr>
          <a:xfrm>
            <a:off x="6262937" y="4204007"/>
            <a:ext cx="833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Lieux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339A77B-8512-4F29-8029-0E0D878CD273}"/>
              </a:ext>
            </a:extLst>
          </p:cNvPr>
          <p:cNvSpPr txBox="1"/>
          <p:nvPr/>
        </p:nvSpPr>
        <p:spPr>
          <a:xfrm>
            <a:off x="6557890" y="5266841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…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F809528-470A-4D33-ACD2-2996E26AE85C}"/>
              </a:ext>
            </a:extLst>
          </p:cNvPr>
          <p:cNvSpPr txBox="1"/>
          <p:nvPr/>
        </p:nvSpPr>
        <p:spPr>
          <a:xfrm>
            <a:off x="1427992" y="4868523"/>
            <a:ext cx="993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Paris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775FBF8-18BD-4DA9-AF8A-50E64566F8AF}"/>
              </a:ext>
            </a:extLst>
          </p:cNvPr>
          <p:cNvSpPr txBox="1"/>
          <p:nvPr/>
        </p:nvSpPr>
        <p:spPr>
          <a:xfrm>
            <a:off x="788397" y="3680787"/>
            <a:ext cx="993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1981</a:t>
            </a:r>
          </a:p>
        </p:txBody>
      </p:sp>
    </p:spTree>
    <p:extLst>
      <p:ext uri="{BB962C8B-B14F-4D97-AF65-F5344CB8AC3E}">
        <p14:creationId xmlns:p14="http://schemas.microsoft.com/office/powerpoint/2010/main" val="50819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11" grpId="0" animBg="1"/>
      <p:bldP spid="10" grpId="0"/>
      <p:bldP spid="12" grpId="0"/>
      <p:bldP spid="13" grpId="0"/>
      <p:bldP spid="14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87B165-8DF3-4DC7-A4DC-BA884AFD2EB8}"/>
              </a:ext>
            </a:extLst>
          </p:cNvPr>
          <p:cNvSpPr/>
          <p:nvPr/>
        </p:nvSpPr>
        <p:spPr>
          <a:xfrm>
            <a:off x="2421944" y="706374"/>
            <a:ext cx="68509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Étiquetage </a:t>
            </a:r>
            <a:r>
              <a:rPr lang="fr-FR" sz="4000" dirty="0" err="1">
                <a:solidFill>
                  <a:schemeClr val="accent1"/>
                </a:solidFill>
              </a:rPr>
              <a:t>morpho-syntaxique</a:t>
            </a:r>
            <a:endParaRPr lang="fr-FR" sz="4000" dirty="0">
              <a:solidFill>
                <a:schemeClr val="accent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A09556B-E2A8-4617-8EA7-B5F4F81EEACD}"/>
              </a:ext>
            </a:extLst>
          </p:cNvPr>
          <p:cNvSpPr txBox="1"/>
          <p:nvPr/>
        </p:nvSpPr>
        <p:spPr>
          <a:xfrm>
            <a:off x="1448972" y="1913206"/>
            <a:ext cx="101159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associer aux mots d'un texte les informations grammaticales </a:t>
            </a:r>
          </a:p>
          <a:p>
            <a:r>
              <a:rPr lang="fr-FR" sz="2800" dirty="0"/>
              <a:t>correspondantes comme la partie du discours, le genre, le nombre,…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5779249-77D5-4122-95D9-A4E29E8FFE8A}"/>
              </a:ext>
            </a:extLst>
          </p:cNvPr>
          <p:cNvSpPr txBox="1"/>
          <p:nvPr/>
        </p:nvSpPr>
        <p:spPr>
          <a:xfrm>
            <a:off x="547731" y="3029914"/>
            <a:ext cx="1802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accent1"/>
                </a:solidFill>
              </a:rPr>
              <a:t>Exemple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E1C1A09-31F0-4A1E-B02E-FF6F22F63639}"/>
              </a:ext>
            </a:extLst>
          </p:cNvPr>
          <p:cNvSpPr txBox="1"/>
          <p:nvPr/>
        </p:nvSpPr>
        <p:spPr>
          <a:xfrm>
            <a:off x="4234375" y="1350495"/>
            <a:ext cx="2761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(Part-of-Speech </a:t>
            </a:r>
            <a:r>
              <a:rPr lang="fr-FR" sz="2000" b="1" dirty="0" err="1"/>
              <a:t>tagging</a:t>
            </a:r>
            <a:r>
              <a:rPr lang="fr-FR" sz="2000" b="1" dirty="0"/>
              <a:t>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B8D173E-9CDC-4B49-95CA-A437493B0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662" y="3614689"/>
            <a:ext cx="9127560" cy="30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8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5CFC7D82-9AC8-466F-8303-53A252EA9A50}"/>
              </a:ext>
            </a:extLst>
          </p:cNvPr>
          <p:cNvSpPr txBox="1"/>
          <p:nvPr/>
        </p:nvSpPr>
        <p:spPr>
          <a:xfrm>
            <a:off x="2968284" y="2644170"/>
            <a:ext cx="73314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/>
              <a:t>Idée  général</a:t>
            </a:r>
          </a:p>
        </p:txBody>
      </p:sp>
    </p:spTree>
    <p:extLst>
      <p:ext uri="{BB962C8B-B14F-4D97-AF65-F5344CB8AC3E}">
        <p14:creationId xmlns:p14="http://schemas.microsoft.com/office/powerpoint/2010/main" val="3133010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8B2AE58-F0CA-4FB5-AA2E-6552CC4BB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57" y="540788"/>
            <a:ext cx="7173864" cy="547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58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736F2D6-B534-4F1A-837B-35DB093E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756" y="1091865"/>
            <a:ext cx="8377078" cy="467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9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5D8883C-CA59-43F5-A45C-6C63FEBECCA4}"/>
              </a:ext>
            </a:extLst>
          </p:cNvPr>
          <p:cNvSpPr txBox="1"/>
          <p:nvPr/>
        </p:nvSpPr>
        <p:spPr>
          <a:xfrm>
            <a:off x="3024553" y="3105834"/>
            <a:ext cx="6718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Ici le </a:t>
            </a:r>
            <a:r>
              <a:rPr lang="fr-FR" sz="3600" b="1" dirty="0" err="1"/>
              <a:t>text</a:t>
            </a:r>
            <a:r>
              <a:rPr lang="fr-FR" sz="3600" b="1" dirty="0"/>
              <a:t> </a:t>
            </a:r>
            <a:r>
              <a:rPr lang="fr-FR" sz="3600" b="1" dirty="0" err="1"/>
              <a:t>mining</a:t>
            </a:r>
            <a:r>
              <a:rPr lang="fr-FR" sz="3600" b="1" dirty="0"/>
              <a:t> peut nous aider !</a:t>
            </a:r>
          </a:p>
        </p:txBody>
      </p:sp>
    </p:spTree>
    <p:extLst>
      <p:ext uri="{BB962C8B-B14F-4D97-AF65-F5344CB8AC3E}">
        <p14:creationId xmlns:p14="http://schemas.microsoft.com/office/powerpoint/2010/main" val="3883426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36AF035-99CD-4F37-AC1A-EFF8ABE9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368" y="989248"/>
            <a:ext cx="9349264" cy="5085797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75D5B67-E281-4AC2-88CC-51168F9E8920}"/>
              </a:ext>
            </a:extLst>
          </p:cNvPr>
          <p:cNvCxnSpPr>
            <a:cxnSpLocks/>
          </p:cNvCxnSpPr>
          <p:nvPr/>
        </p:nvCxnSpPr>
        <p:spPr>
          <a:xfrm>
            <a:off x="2419643" y="3064412"/>
            <a:ext cx="548640" cy="601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7E7D96D-B586-486D-A86A-4F9FDB8EC50A}"/>
              </a:ext>
            </a:extLst>
          </p:cNvPr>
          <p:cNvCxnSpPr>
            <a:cxnSpLocks/>
          </p:cNvCxnSpPr>
          <p:nvPr/>
        </p:nvCxnSpPr>
        <p:spPr>
          <a:xfrm flipH="1">
            <a:off x="9242474" y="3742006"/>
            <a:ext cx="998806" cy="1101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7E8B923-460B-4974-8B19-7D4DE40D5BA0}"/>
              </a:ext>
            </a:extLst>
          </p:cNvPr>
          <p:cNvCxnSpPr>
            <a:cxnSpLocks/>
          </p:cNvCxnSpPr>
          <p:nvPr/>
        </p:nvCxnSpPr>
        <p:spPr>
          <a:xfrm flipH="1" flipV="1">
            <a:off x="9284677" y="4324138"/>
            <a:ext cx="675249" cy="423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67CB1A9-B9D1-4F47-A21A-8FD6189A4382}"/>
              </a:ext>
            </a:extLst>
          </p:cNvPr>
          <p:cNvCxnSpPr>
            <a:cxnSpLocks/>
          </p:cNvCxnSpPr>
          <p:nvPr/>
        </p:nvCxnSpPr>
        <p:spPr>
          <a:xfrm flipH="1">
            <a:off x="9394874" y="3148818"/>
            <a:ext cx="717452" cy="432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754CDFE-5474-46D4-BEA6-B542255AB465}"/>
              </a:ext>
            </a:extLst>
          </p:cNvPr>
          <p:cNvSpPr txBox="1"/>
          <p:nvPr/>
        </p:nvSpPr>
        <p:spPr>
          <a:xfrm>
            <a:off x="1699894" y="2418081"/>
            <a:ext cx="1469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Informations </a:t>
            </a:r>
          </a:p>
          <a:p>
            <a:r>
              <a:rPr lang="fr-FR" b="1" dirty="0">
                <a:solidFill>
                  <a:srgbClr val="FF0000"/>
                </a:solidFill>
              </a:rPr>
              <a:t>inutile </a:t>
            </a:r>
          </a:p>
        </p:txBody>
      </p:sp>
    </p:spTree>
    <p:extLst>
      <p:ext uri="{BB962C8B-B14F-4D97-AF65-F5344CB8AC3E}">
        <p14:creationId xmlns:p14="http://schemas.microsoft.com/office/powerpoint/2010/main" val="79997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98368954-1BC3-4E46-AFFB-BA9CEC35ABBD}"/>
              </a:ext>
            </a:extLst>
          </p:cNvPr>
          <p:cNvSpPr txBox="1"/>
          <p:nvPr/>
        </p:nvSpPr>
        <p:spPr>
          <a:xfrm>
            <a:off x="2143251" y="1877052"/>
            <a:ext cx="7905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>
                <a:solidFill>
                  <a:srgbClr val="0070C0"/>
                </a:solidFill>
              </a:rPr>
              <a:t>Text</a:t>
            </a:r>
            <a:r>
              <a:rPr lang="fr-FR" sz="4000" dirty="0">
                <a:solidFill>
                  <a:srgbClr val="0070C0"/>
                </a:solidFill>
              </a:rPr>
              <a:t> Mining </a:t>
            </a:r>
            <a:r>
              <a:rPr lang="fr-FR" sz="4000" dirty="0"/>
              <a:t>(l'exploration de texte) ?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3F5437-486D-4F33-8853-2B44E4679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713" y="2976224"/>
            <a:ext cx="4851819" cy="28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1B85756-1003-4A0C-99A0-DB0ED2B26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04" y="1012875"/>
            <a:ext cx="9385126" cy="5056529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75D5B67-E281-4AC2-88CC-51168F9E8920}"/>
              </a:ext>
            </a:extLst>
          </p:cNvPr>
          <p:cNvCxnSpPr>
            <a:cxnSpLocks/>
          </p:cNvCxnSpPr>
          <p:nvPr/>
        </p:nvCxnSpPr>
        <p:spPr>
          <a:xfrm flipH="1">
            <a:off x="8913012" y="2447779"/>
            <a:ext cx="689317" cy="5849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754CDFE-5474-46D4-BEA6-B542255AB465}"/>
              </a:ext>
            </a:extLst>
          </p:cNvPr>
          <p:cNvSpPr txBox="1"/>
          <p:nvPr/>
        </p:nvSpPr>
        <p:spPr>
          <a:xfrm>
            <a:off x="9461467" y="2078447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Noun(nom)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72CC5C2-AFB9-4167-A918-B8151C54B875}"/>
              </a:ext>
            </a:extLst>
          </p:cNvPr>
          <p:cNvCxnSpPr>
            <a:cxnSpLocks/>
          </p:cNvCxnSpPr>
          <p:nvPr/>
        </p:nvCxnSpPr>
        <p:spPr>
          <a:xfrm flipH="1">
            <a:off x="9602330" y="3117750"/>
            <a:ext cx="437041" cy="707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5C66F05-649D-45C6-BE72-378DC09A72B0}"/>
              </a:ext>
            </a:extLst>
          </p:cNvPr>
          <p:cNvCxnSpPr>
            <a:cxnSpLocks/>
          </p:cNvCxnSpPr>
          <p:nvPr/>
        </p:nvCxnSpPr>
        <p:spPr>
          <a:xfrm flipH="1">
            <a:off x="9694713" y="3740250"/>
            <a:ext cx="689317" cy="5849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8B117DE-A1FD-4032-9DA4-7CAC56E88C9C}"/>
              </a:ext>
            </a:extLst>
          </p:cNvPr>
          <p:cNvSpPr txBox="1"/>
          <p:nvPr/>
        </p:nvSpPr>
        <p:spPr>
          <a:xfrm>
            <a:off x="10039371" y="2778149"/>
            <a:ext cx="62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Verb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2B38966-942E-439E-AAE8-B0FDC33FE628}"/>
              </a:ext>
            </a:extLst>
          </p:cNvPr>
          <p:cNvSpPr txBox="1"/>
          <p:nvPr/>
        </p:nvSpPr>
        <p:spPr>
          <a:xfrm>
            <a:off x="10409616" y="3513351"/>
            <a:ext cx="128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preposition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061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E6C64D7-A167-4EA5-A420-73BE3F67A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99" y="1069145"/>
            <a:ext cx="9646402" cy="49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76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78A3B48-1147-4E53-8BE5-1832B5208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49" y="1160768"/>
            <a:ext cx="9049959" cy="45364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3E1F969-DD5D-440D-AA5C-DF2A7239CA4B}"/>
              </a:ext>
            </a:extLst>
          </p:cNvPr>
          <p:cNvSpPr txBox="1"/>
          <p:nvPr/>
        </p:nvSpPr>
        <p:spPr>
          <a:xfrm>
            <a:off x="3807107" y="5809174"/>
            <a:ext cx="3930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70C0"/>
                </a:solidFill>
              </a:rPr>
              <a:t>Des millions d’articles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0F28B78-4443-4986-BB12-D41CE26EF883}"/>
              </a:ext>
            </a:extLst>
          </p:cNvPr>
          <p:cNvSpPr txBox="1"/>
          <p:nvPr/>
        </p:nvSpPr>
        <p:spPr>
          <a:xfrm>
            <a:off x="3988665" y="520022"/>
            <a:ext cx="3930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Relation et tendances </a:t>
            </a:r>
          </a:p>
        </p:txBody>
      </p:sp>
    </p:spTree>
    <p:extLst>
      <p:ext uri="{BB962C8B-B14F-4D97-AF65-F5344CB8AC3E}">
        <p14:creationId xmlns:p14="http://schemas.microsoft.com/office/powerpoint/2010/main" val="1848529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409BE25-333B-468B-85C7-2CF8D94A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04" y="815927"/>
            <a:ext cx="9985363" cy="460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1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3BA3EF-2330-41CC-A25D-11D50180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26" y="49173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Les cinq principales étapes de la création d’un nuage de mots avec le logiciel R</a:t>
            </a:r>
            <a:br>
              <a:rPr lang="fr-FR" b="1" dirty="0">
                <a:solidFill>
                  <a:schemeClr val="accent1"/>
                </a:solidFill>
              </a:rPr>
            </a:b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DDA573-0AB0-4E78-BE97-C6009E8469F7}"/>
              </a:ext>
            </a:extLst>
          </p:cNvPr>
          <p:cNvSpPr txBox="1"/>
          <p:nvPr/>
        </p:nvSpPr>
        <p:spPr>
          <a:xfrm>
            <a:off x="2461846" y="1702192"/>
            <a:ext cx="55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Etape 1: Créez un fichier texte</a:t>
            </a:r>
          </a:p>
          <a:p>
            <a:pPr algn="ctr"/>
            <a:endParaRPr lang="fr-FR" sz="2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6FCCE90-4499-401C-94FC-FF24FC7B4B0A}"/>
              </a:ext>
            </a:extLst>
          </p:cNvPr>
          <p:cNvSpPr txBox="1"/>
          <p:nvPr/>
        </p:nvSpPr>
        <p:spPr>
          <a:xfrm>
            <a:off x="2363372" y="2318826"/>
            <a:ext cx="726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Etape 2: Installer et charger les packages nécessaires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8A3DA65-3EC3-4564-921D-CC062ACCE181}"/>
              </a:ext>
            </a:extLst>
          </p:cNvPr>
          <p:cNvSpPr txBox="1"/>
          <p:nvPr/>
        </p:nvSpPr>
        <p:spPr>
          <a:xfrm>
            <a:off x="3024698" y="2912650"/>
            <a:ext cx="406649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Etape 3 : Exploration</a:t>
            </a:r>
            <a:r>
              <a:rPr lang="fr-FR" sz="2800" b="1" dirty="0"/>
              <a:t> </a:t>
            </a:r>
            <a:r>
              <a:rPr lang="fr-FR" sz="2400" b="1" dirty="0"/>
              <a:t>de textes</a:t>
            </a:r>
          </a:p>
          <a:p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1DAEE1-FEAB-45EF-B112-D06FB5EB51AE}"/>
              </a:ext>
            </a:extLst>
          </p:cNvPr>
          <p:cNvSpPr txBox="1"/>
          <p:nvPr/>
        </p:nvSpPr>
        <p:spPr>
          <a:xfrm>
            <a:off x="2700997" y="3600456"/>
            <a:ext cx="5186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Etape 4: Construire la matrice des mots</a:t>
            </a:r>
          </a:p>
          <a:p>
            <a:endParaRPr lang="fr-FR" sz="2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3686771-E397-4044-8399-F7A26CB35759}"/>
              </a:ext>
            </a:extLst>
          </p:cNvPr>
          <p:cNvSpPr txBox="1"/>
          <p:nvPr/>
        </p:nvSpPr>
        <p:spPr>
          <a:xfrm>
            <a:off x="3193367" y="4271223"/>
            <a:ext cx="4581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Etape 5: Générer le nuage de mots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659061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5CFC7D82-9AC8-466F-8303-53A252EA9A50}"/>
              </a:ext>
            </a:extLst>
          </p:cNvPr>
          <p:cNvSpPr txBox="1"/>
          <p:nvPr/>
        </p:nvSpPr>
        <p:spPr>
          <a:xfrm>
            <a:off x="4522900" y="2644170"/>
            <a:ext cx="5987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/>
              <a:t>Démo</a:t>
            </a:r>
          </a:p>
        </p:txBody>
      </p:sp>
    </p:spTree>
    <p:extLst>
      <p:ext uri="{BB962C8B-B14F-4D97-AF65-F5344CB8AC3E}">
        <p14:creationId xmlns:p14="http://schemas.microsoft.com/office/powerpoint/2010/main" val="2924187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5CFC7D82-9AC8-466F-8303-53A252EA9A50}"/>
              </a:ext>
            </a:extLst>
          </p:cNvPr>
          <p:cNvSpPr txBox="1"/>
          <p:nvPr/>
        </p:nvSpPr>
        <p:spPr>
          <a:xfrm>
            <a:off x="4979962" y="2921168"/>
            <a:ext cx="7640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Démo 1</a:t>
            </a:r>
          </a:p>
        </p:txBody>
      </p:sp>
    </p:spTree>
    <p:extLst>
      <p:ext uri="{BB962C8B-B14F-4D97-AF65-F5344CB8AC3E}">
        <p14:creationId xmlns:p14="http://schemas.microsoft.com/office/powerpoint/2010/main" val="68288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5CFC7D82-9AC8-466F-8303-53A252EA9A50}"/>
              </a:ext>
            </a:extLst>
          </p:cNvPr>
          <p:cNvSpPr txBox="1"/>
          <p:nvPr/>
        </p:nvSpPr>
        <p:spPr>
          <a:xfrm>
            <a:off x="4540843" y="782879"/>
            <a:ext cx="108483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Démo 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2CD6CC0-F36D-4575-98A5-C5E5B5595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52" y="2232281"/>
            <a:ext cx="4109927" cy="2991187"/>
          </a:xfrm>
          <a:prstGeom prst="rect">
            <a:avLst/>
          </a:prstGeom>
        </p:spPr>
      </p:pic>
      <p:pic>
        <p:nvPicPr>
          <p:cNvPr id="6150" name="Picture 6" descr="Résultat de recherche d'images pour &quot;search logo png&quot;">
            <a:extLst>
              <a:ext uri="{FF2B5EF4-FFF2-40B4-BE49-F238E27FC236}">
                <a16:creationId xmlns:a16="http://schemas.microsoft.com/office/drawing/2014/main" id="{FC6647A6-045B-4248-A2AA-8A2208255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30" y="2532184"/>
            <a:ext cx="2525486" cy="252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5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5CFC7D82-9AC8-466F-8303-53A252EA9A50}"/>
              </a:ext>
            </a:extLst>
          </p:cNvPr>
          <p:cNvSpPr txBox="1"/>
          <p:nvPr/>
        </p:nvSpPr>
        <p:spPr>
          <a:xfrm>
            <a:off x="4540843" y="782879"/>
            <a:ext cx="108483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Démo 3</a:t>
            </a:r>
          </a:p>
        </p:txBody>
      </p:sp>
      <p:pic>
        <p:nvPicPr>
          <p:cNvPr id="8194" name="Picture 2" descr="Résultat de recherche d'images pour &quot;champions league&quot;">
            <a:extLst>
              <a:ext uri="{FF2B5EF4-FFF2-40B4-BE49-F238E27FC236}">
                <a16:creationId xmlns:a16="http://schemas.microsoft.com/office/drawing/2014/main" id="{B331F383-E6CF-4CCD-8C60-35CD95DFB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42" y="2194869"/>
            <a:ext cx="2986315" cy="286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ésultat de recherche d'images pour &quot;t shirt png&quot;">
            <a:extLst>
              <a:ext uri="{FF2B5EF4-FFF2-40B4-BE49-F238E27FC236}">
                <a16:creationId xmlns:a16="http://schemas.microsoft.com/office/drawing/2014/main" id="{EEF10629-62D5-4ADA-8865-F5D39C980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072" y="1943684"/>
            <a:ext cx="3141889" cy="377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0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ésultat de recherche d'images pour &quot;t shirt png&quot;">
            <a:extLst>
              <a:ext uri="{FF2B5EF4-FFF2-40B4-BE49-F238E27FC236}">
                <a16:creationId xmlns:a16="http://schemas.microsoft.com/office/drawing/2014/main" id="{69D54C06-1A70-4AFC-B6E7-6FF94C2EF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51" y="1728913"/>
            <a:ext cx="3141889" cy="377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ésultat de recherche d'images pour &quot;t shirt png&quot;">
            <a:extLst>
              <a:ext uri="{FF2B5EF4-FFF2-40B4-BE49-F238E27FC236}">
                <a16:creationId xmlns:a16="http://schemas.microsoft.com/office/drawing/2014/main" id="{55B4A162-85E3-4B8F-AF7E-95EDDE06D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015" y="1542798"/>
            <a:ext cx="3141889" cy="377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C9AFA7D-1F29-4B7B-84CD-48FBA9AE33A0}"/>
              </a:ext>
            </a:extLst>
          </p:cNvPr>
          <p:cNvSpPr txBox="1"/>
          <p:nvPr/>
        </p:nvSpPr>
        <p:spPr>
          <a:xfrm>
            <a:off x="5428566" y="2830285"/>
            <a:ext cx="18966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dirty="0"/>
              <a:t>???</a:t>
            </a:r>
          </a:p>
        </p:txBody>
      </p:sp>
      <p:pic>
        <p:nvPicPr>
          <p:cNvPr id="11" name="Picture 6" descr="Résultat de recherche d'images pour &quot;real madrid logo&quot;">
            <a:extLst>
              <a:ext uri="{FF2B5EF4-FFF2-40B4-BE49-F238E27FC236}">
                <a16:creationId xmlns:a16="http://schemas.microsoft.com/office/drawing/2014/main" id="{1468FF61-54E7-4555-B2F0-F75EDA4DA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48" y="2319424"/>
            <a:ext cx="3604493" cy="20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Résultat de recherche d'images pour &quot;LIVERPOOL PNG&quot;">
            <a:extLst>
              <a:ext uri="{FF2B5EF4-FFF2-40B4-BE49-F238E27FC236}">
                <a16:creationId xmlns:a16="http://schemas.microsoft.com/office/drawing/2014/main" id="{D4D41F45-AD1B-43F7-819F-708171AE3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477" y="1711867"/>
            <a:ext cx="2874963" cy="287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7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738B216-DE72-42C7-A7D1-9E5620B7A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22" y="0"/>
            <a:ext cx="11531955" cy="692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2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ésultat de recherche d'images pour &quot;money png&quot;">
            <a:extLst>
              <a:ext uri="{FF2B5EF4-FFF2-40B4-BE49-F238E27FC236}">
                <a16:creationId xmlns:a16="http://schemas.microsoft.com/office/drawing/2014/main" id="{6D47AB7F-FDEF-435A-AA18-95D710223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471" y="1028115"/>
            <a:ext cx="5123057" cy="512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6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ésultat de recherche d'images pour &quot;idea png&quot;">
            <a:extLst>
              <a:ext uri="{FF2B5EF4-FFF2-40B4-BE49-F238E27FC236}">
                <a16:creationId xmlns:a16="http://schemas.microsoft.com/office/drawing/2014/main" id="{A97DDB1B-4AFD-46A8-A2AF-498AF2F4E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59" y="608355"/>
            <a:ext cx="31242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Résultat de recherche d'images pour &quot;social media&quot;">
            <a:extLst>
              <a:ext uri="{FF2B5EF4-FFF2-40B4-BE49-F238E27FC236}">
                <a16:creationId xmlns:a16="http://schemas.microsoft.com/office/drawing/2014/main" id="{41EAB9C5-F63A-478C-A1B3-3072289BD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192" y="340997"/>
            <a:ext cx="57626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Résultat de recherche d'images pour &quot;text mining png&quot;">
            <a:extLst>
              <a:ext uri="{FF2B5EF4-FFF2-40B4-BE49-F238E27FC236}">
                <a16:creationId xmlns:a16="http://schemas.microsoft.com/office/drawing/2014/main" id="{E8875DCA-047C-4D09-9EFC-569736353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359" y="3239014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10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5CFC7D82-9AC8-466F-8303-53A252EA9A50}"/>
              </a:ext>
            </a:extLst>
          </p:cNvPr>
          <p:cNvSpPr txBox="1"/>
          <p:nvPr/>
        </p:nvSpPr>
        <p:spPr>
          <a:xfrm>
            <a:off x="4366672" y="2626194"/>
            <a:ext cx="108483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Démo 4</a:t>
            </a:r>
          </a:p>
        </p:txBody>
      </p:sp>
    </p:spTree>
    <p:extLst>
      <p:ext uri="{BB962C8B-B14F-4D97-AF65-F5344CB8AC3E}">
        <p14:creationId xmlns:p14="http://schemas.microsoft.com/office/powerpoint/2010/main" val="23239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21EA0C-4B67-472D-8C0E-DC108243D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	</a:t>
            </a:r>
            <a:r>
              <a:rPr lang="fr-FR" sz="3200" dirty="0"/>
              <a:t>Site utile basé sur le </a:t>
            </a:r>
            <a:r>
              <a:rPr lang="en-US" sz="3200" dirty="0"/>
              <a:t>text mining and sentiment analysis: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	    </a:t>
            </a:r>
            <a:r>
              <a:rPr lang="en-US" sz="4000" dirty="0"/>
              <a:t>   SOCIALMENTION.COM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536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804707-7E72-4E87-B336-E4D8773E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chemeClr val="accent1"/>
                </a:solidFill>
              </a:rPr>
              <a:t>Comparaison entre packages </a:t>
            </a:r>
          </a:p>
        </p:txBody>
      </p:sp>
    </p:spTree>
    <p:extLst>
      <p:ext uri="{BB962C8B-B14F-4D97-AF65-F5344CB8AC3E}">
        <p14:creationId xmlns:p14="http://schemas.microsoft.com/office/powerpoint/2010/main" val="1602447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804707-7E72-4E87-B336-E4D8773E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800" b="1" dirty="0" err="1"/>
              <a:t>Text</a:t>
            </a:r>
            <a:r>
              <a:rPr lang="fr-FR" sz="4800" b="1" dirty="0"/>
              <a:t> Mining ou </a:t>
            </a:r>
            <a:r>
              <a:rPr lang="fr-FR" sz="4800" b="1" dirty="0" err="1"/>
              <a:t>Tidytext</a:t>
            </a:r>
            <a:r>
              <a:rPr lang="fr-FR" sz="4800" b="1" dirty="0"/>
              <a:t> ?? </a:t>
            </a:r>
          </a:p>
        </p:txBody>
      </p:sp>
    </p:spTree>
    <p:extLst>
      <p:ext uri="{BB962C8B-B14F-4D97-AF65-F5344CB8AC3E}">
        <p14:creationId xmlns:p14="http://schemas.microsoft.com/office/powerpoint/2010/main" val="4052576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3E5A980-1BAA-4CD4-BB32-45D57EEC7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07" y="2374846"/>
            <a:ext cx="11435386" cy="210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41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157ACE4-2774-4281-8364-29C56B9A4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767" y="470439"/>
            <a:ext cx="8138212" cy="591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28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A268591-8549-421D-BF78-DD0C9FF2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91" y="1073296"/>
            <a:ext cx="8920017" cy="445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66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57B2F4-4C57-437F-BAF2-14077FCE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Resultat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71071E-C507-4571-A399-A6F4EAD35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346" y="1420839"/>
            <a:ext cx="9611898" cy="47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2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6CC2CBC-0C10-49D9-87E1-75B540709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81" y="1900079"/>
            <a:ext cx="2171122" cy="29331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3DBC5A1-ED57-43BE-B914-BA9F5722C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90" y="1837715"/>
            <a:ext cx="2995478" cy="299547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5F4052B-A3FB-4760-AAB2-0ED3B6DAD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522" y="1370118"/>
            <a:ext cx="3735632" cy="346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3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96E92CE-A2A3-4599-AA4F-B49C7860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562" y="927206"/>
            <a:ext cx="8942876" cy="500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20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8DE0AD7-7221-4BA4-B072-CC672611D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03" y="1252024"/>
            <a:ext cx="9997593" cy="4943622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3AEF8460-BF7F-4B22-805F-E1800AA88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347"/>
            <a:ext cx="10515600" cy="1325563"/>
          </a:xfrm>
        </p:spPr>
        <p:txBody>
          <a:bodyPr/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Resultat</a:t>
            </a:r>
            <a:r>
              <a:rPr lang="fr-FR" dirty="0">
                <a:solidFill>
                  <a:srgbClr val="FF000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09309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D7D474-4097-4F59-93A9-64C184348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012" y="2669687"/>
            <a:ext cx="10515600" cy="4351338"/>
          </a:xfrm>
        </p:spPr>
        <p:txBody>
          <a:bodyPr/>
          <a:lstStyle/>
          <a:p>
            <a:r>
              <a:rPr lang="fr-FR" dirty="0"/>
              <a:t> le nettoyage par le package </a:t>
            </a:r>
            <a:r>
              <a:rPr lang="fr-FR" dirty="0" err="1"/>
              <a:t>tm</a:t>
            </a:r>
            <a:r>
              <a:rPr lang="fr-FR" dirty="0"/>
              <a:t> conserve 517 unités,</a:t>
            </a:r>
          </a:p>
          <a:p>
            <a:r>
              <a:rPr lang="fr-FR" dirty="0"/>
              <a:t> là où </a:t>
            </a:r>
            <a:r>
              <a:rPr lang="fr-FR" dirty="0" err="1"/>
              <a:t>tidytext</a:t>
            </a:r>
            <a:r>
              <a:rPr lang="fr-FR" dirty="0"/>
              <a:t> en conserve 407</a:t>
            </a:r>
          </a:p>
          <a:p>
            <a:r>
              <a:rPr lang="fr-FR" dirty="0"/>
              <a:t>Mais le </a:t>
            </a:r>
            <a:r>
              <a:rPr lang="fr-FR" dirty="0" err="1"/>
              <a:t>resultat</a:t>
            </a:r>
            <a:r>
              <a:rPr lang="fr-FR" dirty="0"/>
              <a:t> des 25 mots les plus récurrents est le même !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4873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D7D474-4097-4F59-93A9-64C184348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180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Le point fort de la méthode </a:t>
            </a:r>
            <a:r>
              <a:rPr lang="fr-FR" b="1" dirty="0" err="1"/>
              <a:t>tidytext</a:t>
            </a:r>
            <a:r>
              <a:rPr lang="fr-FR" dirty="0"/>
              <a:t> 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4000" b="1" dirty="0"/>
              <a:t>	    beaucoup moins de lignes de code</a:t>
            </a:r>
            <a:endParaRPr lang="fr-FR" sz="40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14F83AD-BE27-4E6A-8532-A0AC5AE7EF9C}"/>
              </a:ext>
            </a:extLst>
          </p:cNvPr>
          <p:cNvSpPr txBox="1"/>
          <p:nvPr/>
        </p:nvSpPr>
        <p:spPr>
          <a:xfrm>
            <a:off x="4487593" y="956603"/>
            <a:ext cx="3038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FF0000"/>
                </a:solidFill>
              </a:rPr>
              <a:t>Conclusion:</a:t>
            </a:r>
          </a:p>
        </p:txBody>
      </p:sp>
    </p:spTree>
    <p:extLst>
      <p:ext uri="{BB962C8B-B14F-4D97-AF65-F5344CB8AC3E}">
        <p14:creationId xmlns:p14="http://schemas.microsoft.com/office/powerpoint/2010/main" val="2593425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76C627-570B-4AC2-BF9F-F9A8BE2ED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18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6600" b="1" dirty="0" err="1"/>
              <a:t>Quanteda</a:t>
            </a:r>
            <a:r>
              <a:rPr lang="fr-FR" sz="6600" b="1" dirty="0"/>
              <a:t> ?</a:t>
            </a:r>
            <a:endParaRPr lang="fr-FR" sz="6600" dirty="0"/>
          </a:p>
        </p:txBody>
      </p:sp>
    </p:spTree>
    <p:extLst>
      <p:ext uri="{BB962C8B-B14F-4D97-AF65-F5344CB8AC3E}">
        <p14:creationId xmlns:p14="http://schemas.microsoft.com/office/powerpoint/2010/main" val="1205940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FBE01DC-CC4B-49D7-B9E4-CF9472DC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47446"/>
            <a:ext cx="11310353" cy="382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11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0123FC7-7644-4E8D-997F-A9970F12F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871662"/>
            <a:ext cx="114681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39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5CFC7D82-9AC8-466F-8303-53A252EA9A50}"/>
              </a:ext>
            </a:extLst>
          </p:cNvPr>
          <p:cNvSpPr txBox="1"/>
          <p:nvPr/>
        </p:nvSpPr>
        <p:spPr>
          <a:xfrm>
            <a:off x="2002301" y="2967335"/>
            <a:ext cx="10635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/>
              <a:t>Merci pour votre Attention </a:t>
            </a:r>
            <a:r>
              <a:rPr lang="fr-FR" sz="4000" dirty="0"/>
              <a:t>☻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116058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74254DD-D056-4CAC-9D7B-6C9557E1D08F}"/>
              </a:ext>
            </a:extLst>
          </p:cNvPr>
          <p:cNvSpPr txBox="1"/>
          <p:nvPr/>
        </p:nvSpPr>
        <p:spPr>
          <a:xfrm>
            <a:off x="1988506" y="864178"/>
            <a:ext cx="29717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>
                <a:solidFill>
                  <a:srgbClr val="0070C0"/>
                </a:solidFill>
              </a:rPr>
              <a:t>Text</a:t>
            </a:r>
            <a:r>
              <a:rPr lang="fr-FR" sz="4000" dirty="0">
                <a:solidFill>
                  <a:srgbClr val="0070C0"/>
                </a:solidFill>
              </a:rPr>
              <a:t> Mining =</a:t>
            </a:r>
          </a:p>
          <a:p>
            <a:endParaRPr lang="fr-FR" sz="4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DB973B-3C97-4D39-ADC4-05E61DA2A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661" y="2187617"/>
            <a:ext cx="2623399" cy="2623399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666B209-13CE-450F-B65C-522767838D85}"/>
              </a:ext>
            </a:extLst>
          </p:cNvPr>
          <p:cNvCxnSpPr/>
          <p:nvPr/>
        </p:nvCxnSpPr>
        <p:spPr>
          <a:xfrm>
            <a:off x="4960217" y="3699803"/>
            <a:ext cx="2808000" cy="0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associée">
            <a:extLst>
              <a:ext uri="{FF2B5EF4-FFF2-40B4-BE49-F238E27FC236}">
                <a16:creationId xmlns:a16="http://schemas.microsoft.com/office/drawing/2014/main" id="{5E71DB8E-9C5C-4D2A-A1D2-BDA9D9C79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374" y="2117300"/>
            <a:ext cx="2623399" cy="262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4AC10B1-56E8-4BE6-9ACA-81CA20B1F460}"/>
              </a:ext>
            </a:extLst>
          </p:cNvPr>
          <p:cNvSpPr txBox="1"/>
          <p:nvPr/>
        </p:nvSpPr>
        <p:spPr>
          <a:xfrm>
            <a:off x="3086016" y="4965896"/>
            <a:ext cx="776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Text</a:t>
            </a:r>
            <a:endParaRPr lang="fr-FR" sz="28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CDA9DF5-EAB1-4F4A-BDC8-179A231AA4DC}"/>
              </a:ext>
            </a:extLst>
          </p:cNvPr>
          <p:cNvSpPr txBox="1"/>
          <p:nvPr/>
        </p:nvSpPr>
        <p:spPr>
          <a:xfrm>
            <a:off x="8816553" y="4937626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Données</a:t>
            </a:r>
          </a:p>
        </p:txBody>
      </p:sp>
    </p:spTree>
    <p:extLst>
      <p:ext uri="{BB962C8B-B14F-4D97-AF65-F5344CB8AC3E}">
        <p14:creationId xmlns:p14="http://schemas.microsoft.com/office/powerpoint/2010/main" val="119968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associée">
            <a:extLst>
              <a:ext uri="{FF2B5EF4-FFF2-40B4-BE49-F238E27FC236}">
                <a16:creationId xmlns:a16="http://schemas.microsoft.com/office/drawing/2014/main" id="{5E71DB8E-9C5C-4D2A-A1D2-BDA9D9C79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15" y="3735064"/>
            <a:ext cx="2623399" cy="262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009BCB7-1474-4AF2-9108-40CE13DDA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77" y="0"/>
            <a:ext cx="596265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75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6F50003-B574-4677-9619-9CA7F1879CE3}"/>
              </a:ext>
            </a:extLst>
          </p:cNvPr>
          <p:cNvSpPr txBox="1"/>
          <p:nvPr/>
        </p:nvSpPr>
        <p:spPr>
          <a:xfrm>
            <a:off x="4956790" y="1440953"/>
            <a:ext cx="19816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dirty="0">
                <a:solidFill>
                  <a:srgbClr val="0070C0"/>
                </a:solidFill>
              </a:rPr>
              <a:t>R</a:t>
            </a:r>
            <a:r>
              <a:rPr lang="fr-FR" sz="9600" dirty="0"/>
              <a:t> ?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0D92A7B-ACF8-4CC5-9ABB-7C33188D7699}"/>
              </a:ext>
            </a:extLst>
          </p:cNvPr>
          <p:cNvSpPr txBox="1"/>
          <p:nvPr/>
        </p:nvSpPr>
        <p:spPr>
          <a:xfrm>
            <a:off x="3291841" y="3167390"/>
            <a:ext cx="5838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R</a:t>
            </a:r>
            <a:r>
              <a:rPr lang="fr-FR" sz="2800" dirty="0"/>
              <a:t> est un langage de programmation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73F6F1-FE2F-4DCA-A015-A7CF2562E3F1}"/>
              </a:ext>
            </a:extLst>
          </p:cNvPr>
          <p:cNvSpPr txBox="1"/>
          <p:nvPr/>
        </p:nvSpPr>
        <p:spPr>
          <a:xfrm>
            <a:off x="7751298" y="41359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9BBB236-BFB7-42DB-9B32-764B38537C91}"/>
              </a:ext>
            </a:extLst>
          </p:cNvPr>
          <p:cNvSpPr txBox="1"/>
          <p:nvPr/>
        </p:nvSpPr>
        <p:spPr>
          <a:xfrm>
            <a:off x="3365790" y="3858903"/>
            <a:ext cx="510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développé par John Chambers  en 1993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DECEA5A-4E10-468F-B944-8CBF25584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29" y="4505234"/>
            <a:ext cx="4003417" cy="2260433"/>
          </a:xfrm>
          <a:prstGeom prst="rect">
            <a:avLst/>
          </a:prstGeom>
        </p:spPr>
      </p:pic>
      <p:pic>
        <p:nvPicPr>
          <p:cNvPr id="1026" name="Picture 2" descr="Logo.">
            <a:extLst>
              <a:ext uri="{FF2B5EF4-FFF2-40B4-BE49-F238E27FC236}">
                <a16:creationId xmlns:a16="http://schemas.microsoft.com/office/drawing/2014/main" id="{449B5663-0F53-4ED3-A104-5FEDBABC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7775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Voir et modifier les données sur Wikidata">
            <a:extLst>
              <a:ext uri="{FF2B5EF4-FFF2-40B4-BE49-F238E27FC236}">
                <a16:creationId xmlns:a16="http://schemas.microsoft.com/office/drawing/2014/main" id="{51809BCA-9544-4D40-9598-A211F52B5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oir et modifier les données sur Wikidata">
            <a:extLst>
              <a:ext uri="{FF2B5EF4-FFF2-40B4-BE49-F238E27FC236}">
                <a16:creationId xmlns:a16="http://schemas.microsoft.com/office/drawing/2014/main" id="{72D5535C-4A15-44F8-85A2-F478D8BE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Voir et modifier les données sur Wikidata">
            <a:extLst>
              <a:ext uri="{FF2B5EF4-FFF2-40B4-BE49-F238E27FC236}">
                <a16:creationId xmlns:a16="http://schemas.microsoft.com/office/drawing/2014/main" id="{3738AE4B-0467-415D-9D94-FD73E9565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oir et modifier les données sur Wikidata">
            <a:extLst>
              <a:ext uri="{FF2B5EF4-FFF2-40B4-BE49-F238E27FC236}">
                <a16:creationId xmlns:a16="http://schemas.microsoft.com/office/drawing/2014/main" id="{9622FD80-6847-477C-BA36-113A6C3E9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onsultez la documentation du modèle">
            <a:extLst>
              <a:ext uri="{FF2B5EF4-FFF2-40B4-BE49-F238E27FC236}">
                <a16:creationId xmlns:a16="http://schemas.microsoft.com/office/drawing/2014/main" id="{2B17B9B2-9E19-4EFB-893C-11A7D9C16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89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A56035D-DFCB-402C-91DB-AEFB3DD4D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84" y="759105"/>
            <a:ext cx="9143058" cy="533978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DFC379-A00A-4380-B4F7-4463BF7F416E}"/>
              </a:ext>
            </a:extLst>
          </p:cNvPr>
          <p:cNvSpPr txBox="1"/>
          <p:nvPr/>
        </p:nvSpPr>
        <p:spPr>
          <a:xfrm>
            <a:off x="2715064" y="2039815"/>
            <a:ext cx="1543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Open Source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6FA84DC-2454-468C-9D16-A79E61659372}"/>
              </a:ext>
            </a:extLst>
          </p:cNvPr>
          <p:cNvSpPr txBox="1"/>
          <p:nvPr/>
        </p:nvSpPr>
        <p:spPr>
          <a:xfrm>
            <a:off x="7161592" y="1885070"/>
            <a:ext cx="247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largement utilisé(2m)</a:t>
            </a:r>
            <a:endParaRPr lang="fr-FR" sz="24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9C5B714-A0FD-471C-9714-8C807E8E56A6}"/>
              </a:ext>
            </a:extLst>
          </p:cNvPr>
          <p:cNvSpPr txBox="1"/>
          <p:nvPr/>
        </p:nvSpPr>
        <p:spPr>
          <a:xfrm>
            <a:off x="1123584" y="2726787"/>
            <a:ext cx="1976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largement utilisé</a:t>
            </a:r>
            <a:endParaRPr lang="fr-FR" sz="24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CEF2F9C-0A89-44C1-9EB1-04BD16E4AF1E}"/>
              </a:ext>
            </a:extLst>
          </p:cNvPr>
          <p:cNvSpPr txBox="1"/>
          <p:nvPr/>
        </p:nvSpPr>
        <p:spPr>
          <a:xfrm>
            <a:off x="1925358" y="5614845"/>
            <a:ext cx="3284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classé 12e dans l'index TIOBE</a:t>
            </a:r>
            <a:endParaRPr lang="fr-FR" sz="2400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CF76E94-C3EE-45BF-836E-AD95CB9B1895}"/>
              </a:ext>
            </a:extLst>
          </p:cNvPr>
          <p:cNvSpPr txBox="1"/>
          <p:nvPr/>
        </p:nvSpPr>
        <p:spPr>
          <a:xfrm>
            <a:off x="8312576" y="2439925"/>
            <a:ext cx="227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multi plates-formes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5EBE7AB-D4B3-4863-A6F4-657289F6777A}"/>
              </a:ext>
            </a:extLst>
          </p:cNvPr>
          <p:cNvSpPr txBox="1"/>
          <p:nvPr/>
        </p:nvSpPr>
        <p:spPr>
          <a:xfrm>
            <a:off x="1111293" y="4441104"/>
            <a:ext cx="227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multi plates-formes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99E6D5-0C8D-4435-AFFD-09397356CF6B}"/>
              </a:ext>
            </a:extLst>
          </p:cNvPr>
          <p:cNvSpPr/>
          <p:nvPr/>
        </p:nvSpPr>
        <p:spPr>
          <a:xfrm>
            <a:off x="9091723" y="3126897"/>
            <a:ext cx="2198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lié à d'autres langues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651960-760E-4B15-BDBA-7D9A368EBAEC}"/>
              </a:ext>
            </a:extLst>
          </p:cNvPr>
          <p:cNvSpPr/>
          <p:nvPr/>
        </p:nvSpPr>
        <p:spPr>
          <a:xfrm>
            <a:off x="8695483" y="3966000"/>
            <a:ext cx="32354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banque de ressources</a:t>
            </a:r>
          </a:p>
          <a:p>
            <a:r>
              <a:rPr lang="fr-FR" b="1" dirty="0"/>
              <a:t>(</a:t>
            </a:r>
            <a:r>
              <a:rPr lang="fr-FR" u="sng" dirty="0"/>
              <a:t>~</a:t>
            </a:r>
            <a:r>
              <a:rPr lang="fr-FR" dirty="0"/>
              <a:t>  2000 bibliothèques gratuites</a:t>
            </a:r>
            <a:r>
              <a:rPr lang="fr-FR" b="1" dirty="0"/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8CFDED-2DBC-4547-A05E-F111B5886ED2}"/>
              </a:ext>
            </a:extLst>
          </p:cNvPr>
          <p:cNvSpPr/>
          <p:nvPr/>
        </p:nvSpPr>
        <p:spPr>
          <a:xfrm>
            <a:off x="8945350" y="5122508"/>
            <a:ext cx="2691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langage statistique avancé</a:t>
            </a:r>
          </a:p>
        </p:txBody>
      </p:sp>
    </p:spTree>
    <p:extLst>
      <p:ext uri="{BB962C8B-B14F-4D97-AF65-F5344CB8AC3E}">
        <p14:creationId xmlns:p14="http://schemas.microsoft.com/office/powerpoint/2010/main" val="1470591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5CFC7D82-9AC8-466F-8303-53A252EA9A50}"/>
              </a:ext>
            </a:extLst>
          </p:cNvPr>
          <p:cNvSpPr txBox="1"/>
          <p:nvPr/>
        </p:nvSpPr>
        <p:spPr>
          <a:xfrm>
            <a:off x="3102063" y="2644170"/>
            <a:ext cx="5987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/>
              <a:t>Utilisations</a:t>
            </a:r>
          </a:p>
        </p:txBody>
      </p:sp>
    </p:spTree>
    <p:extLst>
      <p:ext uri="{BB962C8B-B14F-4D97-AF65-F5344CB8AC3E}">
        <p14:creationId xmlns:p14="http://schemas.microsoft.com/office/powerpoint/2010/main" val="2474845940"/>
      </p:ext>
    </p:extLst>
  </p:cSld>
  <p:clrMapOvr>
    <a:masterClrMapping/>
  </p:clrMapOvr>
</p:sld>
</file>

<file path=ppt/theme/theme1.xml><?xml version="1.0" encoding="utf-8"?>
<a:theme xmlns:a="http://schemas.openxmlformats.org/drawingml/2006/main" name="1_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erie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599</TotalTime>
  <Words>245</Words>
  <Application>Microsoft Office PowerPoint</Application>
  <PresentationFormat>Grand écran</PresentationFormat>
  <Paragraphs>85</Paragraphs>
  <Slides>47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Century Gothic</vt:lpstr>
      <vt:lpstr>1_Galerie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cinq principales étapes de la création d’un nuage de mots avec le logiciel R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Comparaison entre packages </vt:lpstr>
      <vt:lpstr>Text Mining ou Tidytext ?? </vt:lpstr>
      <vt:lpstr>Présentation PowerPoint</vt:lpstr>
      <vt:lpstr>Présentation PowerPoint</vt:lpstr>
      <vt:lpstr>Présentation PowerPoint</vt:lpstr>
      <vt:lpstr>Resultat:</vt:lpstr>
      <vt:lpstr>Présentation PowerPoint</vt:lpstr>
      <vt:lpstr>Resultat:</vt:lpstr>
      <vt:lpstr>Présentation PowerPoint</vt:lpstr>
      <vt:lpstr>Présentation PowerPoint</vt:lpstr>
      <vt:lpstr>Quanteda ?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Mining with R (tm package)</dc:title>
  <dc:creator>Oussema</dc:creator>
  <cp:lastModifiedBy>Oussema</cp:lastModifiedBy>
  <cp:revision>35</cp:revision>
  <dcterms:created xsi:type="dcterms:W3CDTF">2018-05-03T18:36:51Z</dcterms:created>
  <dcterms:modified xsi:type="dcterms:W3CDTF">2018-05-11T12:54:32Z</dcterms:modified>
</cp:coreProperties>
</file>